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3" r:id="rId3"/>
    <p:sldId id="260" r:id="rId4"/>
    <p:sldId id="276" r:id="rId5"/>
    <p:sldId id="272" r:id="rId6"/>
    <p:sldId id="259" r:id="rId7"/>
    <p:sldId id="269" r:id="rId8"/>
    <p:sldId id="274" r:id="rId9"/>
    <p:sldId id="263" r:id="rId10"/>
    <p:sldId id="271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7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7.727751045008277E-2"/>
          <c:y val="5.8891555233659666E-2"/>
          <c:w val="0.73768773694954981"/>
          <c:h val="0.7540841584431894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3-45C6-BA9A-C07B229DE7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3-45C6-BA9A-C07B229DE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26816"/>
        <c:axId val="88275200"/>
      </c:barChart>
      <c:catAx>
        <c:axId val="8822681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88275200"/>
        <c:crosses val="autoZero"/>
        <c:auto val="1"/>
        <c:lblAlgn val="ctr"/>
        <c:lblOffset val="100"/>
        <c:noMultiLvlLbl val="1"/>
      </c:catAx>
      <c:valAx>
        <c:axId val="88275200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8822681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0.15789</cdr:x>
      <cdr:y>0.82933</cdr:y>
    </cdr:from>
    <cdr:to>
      <cdr:x>0.27017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47149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0.05882</cdr:x>
      <cdr:y>0.82667</cdr:y>
    </cdr:from>
    <cdr:to>
      <cdr:x>1</cdr:x>
      <cdr:y>0.99733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628" y="1948836"/>
          <a:ext cx="6858048" cy="402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  качество  знаний       успеваемость</a:t>
          </a:r>
        </a:p>
        <a:p xmlns:a="http://schemas.openxmlformats.org/drawingml/2006/main"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143000"/>
            <a:ext cx="52578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993300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9933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993300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9933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993300"/>
                </a:solidFill>
                <a:latin typeface="Times New Roman" pitchFamily="18" charset="0"/>
              </a:rPr>
              <a:t>учитель математики</a:t>
            </a:r>
            <a:br>
              <a:rPr lang="ru-RU" sz="3600" b="1" dirty="0" smtClean="0">
                <a:solidFill>
                  <a:srgbClr val="9933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993300"/>
                </a:solidFill>
                <a:latin typeface="Times New Roman" pitchFamily="18" charset="0"/>
              </a:rPr>
              <a:t>Терещенко</a:t>
            </a:r>
            <a:br>
              <a:rPr lang="ru-RU" sz="3600" b="1" dirty="0" smtClean="0">
                <a:solidFill>
                  <a:srgbClr val="9933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993300"/>
                </a:solidFill>
                <a:latin typeface="Times New Roman" pitchFamily="18" charset="0"/>
              </a:rPr>
              <a:t>Вита Витальевна</a:t>
            </a: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15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Гашунская средняя общеобразовательная школа № 4</a:t>
            </a: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5181600" y="5410200"/>
            <a:ext cx="2514600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Посёлок 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Байков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Зимовниковского района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2017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год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1812925" y="2932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241" name="Picture 1" descr="C:\Documents and Settings\User\Рабочий стол\2014-15фото\DSC02883.JPG"/>
          <p:cNvPicPr>
            <a:picLocks noChangeAspect="1" noChangeArrowheads="1"/>
          </p:cNvPicPr>
          <p:nvPr/>
        </p:nvPicPr>
        <p:blipFill>
          <a:blip r:embed="rId2" cstate="print"/>
          <a:srcRect l="27340" t="10844" r="24059" b="8811"/>
          <a:stretch>
            <a:fillRect/>
          </a:stretch>
        </p:blipFill>
        <p:spPr bwMode="auto">
          <a:xfrm>
            <a:off x="428596" y="1214422"/>
            <a:ext cx="3442010" cy="4869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04" y="571480"/>
          <a:ext cx="5857916" cy="2379522"/>
        </p:xfrm>
        <a:graphic>
          <a:graphicData uri="http://schemas.openxmlformats.org/drawingml/2006/table">
            <a:tbl>
              <a:tblPr/>
              <a:tblGrid>
                <a:gridCol w="195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предмет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сдавали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сред.балл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 школе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(базовый)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(«4»)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(профильный)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857224" y="3143248"/>
            <a:ext cx="787241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0034" y="0"/>
            <a:ext cx="794384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ЕГЭ</a:t>
            </a: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2016 </a:t>
            </a:r>
            <a:b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2928935"/>
            <a:ext cx="19239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</a:rPr>
              <a:t>ОГЭ   2016</a:t>
            </a:r>
          </a:p>
          <a:p>
            <a:pPr lvl="0"/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993300"/>
                </a:solidFill>
                <a:latin typeface="Times New Roman" pitchFamily="18" charset="0"/>
              </a:rPr>
            </a:br>
            <a:endParaRPr lang="ru-RU" sz="2800" dirty="0" smtClean="0"/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50" y="4357694"/>
          <a:ext cx="7858180" cy="136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сред.балл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школе 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99330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993300"/>
                </a:solidFill>
                <a:latin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</a:rPr>
              <a:t>Результаты </a:t>
            </a:r>
            <a:r>
              <a:rPr lang="ru-RU" sz="4000" dirty="0">
                <a:latin typeface="Times New Roman" pitchFamily="18" charset="0"/>
              </a:rPr>
              <a:t>работы </a:t>
            </a:r>
            <a:r>
              <a:rPr lang="ru-RU" sz="4000" dirty="0" smtClean="0">
                <a:latin typeface="Times New Roman" pitchFamily="18" charset="0"/>
              </a:rPr>
              <a:t>2016 </a:t>
            </a:r>
            <a:r>
              <a:rPr lang="ru-RU" sz="4000" dirty="0">
                <a:latin typeface="Times New Roman" pitchFamily="18" charset="0"/>
              </a:rPr>
              <a:t>-</a:t>
            </a:r>
            <a:r>
              <a:rPr lang="ru-RU" sz="4000" dirty="0" smtClean="0">
                <a:latin typeface="Times New Roman" pitchFamily="18" charset="0"/>
              </a:rPr>
              <a:t>2017 </a:t>
            </a:r>
            <a:r>
              <a:rPr lang="ru-RU" sz="4000" dirty="0" err="1">
                <a:latin typeface="Times New Roman" pitchFamily="18" charset="0"/>
              </a:rPr>
              <a:t>уч.год</a:t>
            </a:r>
            <a:r>
              <a:rPr lang="ru-RU" sz="4000" b="1" dirty="0">
                <a:solidFill>
                  <a:srgbClr val="993300"/>
                </a:solidFill>
                <a:latin typeface="Times New Roman" pitchFamily="18" charset="0"/>
              </a:rPr>
              <a:t/>
            </a:r>
            <a:br>
              <a:rPr lang="ru-RU" sz="4000" b="1" dirty="0">
                <a:solidFill>
                  <a:srgbClr val="993300"/>
                </a:solidFill>
                <a:latin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857496"/>
          <a:ext cx="8229600" cy="326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</a:rPr>
              <a:t>Проблема, над которой работаю и способы ее решения.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58" y="1428736"/>
            <a:ext cx="8229600" cy="24288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/>
              <a:t>   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«Формирование математических компетенций обучающихся на основе системно - деятельностного подхода в обучении»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936625" y="3040063"/>
            <a:ext cx="1841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ru-RU"/>
          </a:p>
          <a:p>
            <a:pPr>
              <a:spcBef>
                <a:spcPct val="50000"/>
              </a:spcBef>
              <a:buFontTx/>
              <a:buChar char="•"/>
            </a:pPr>
            <a:endParaRPr lang="ru-RU"/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500034" y="3143249"/>
            <a:ext cx="767024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компьютерные технологии</a:t>
            </a:r>
          </a:p>
          <a:p>
            <a:pPr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Внеклассная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 по предмету</a:t>
            </a:r>
          </a:p>
          <a:p>
            <a:pPr>
              <a:buFontTx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Интерактивные методы обучения</a:t>
            </a:r>
          </a:p>
          <a:p>
            <a:endParaRPr lang="ru-RU" sz="2800" b="1" dirty="0">
              <a:latin typeface="Trebuchet MS" pitchFamily="34" charset="0"/>
            </a:endParaRPr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000636"/>
            <a:ext cx="8652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личности обучающихся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личностных качеств, необходимых  для самореализации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различных сферах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</a:rPr>
              <a:t>Используемые образовательные технологии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Проблемно –поисковые технологии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Технология  дифференцированного обучения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Информационно-коммуникативные технологии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Технология сотрудничества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Технологии диалогового     и ситуативного обучения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 </a:t>
            </a:r>
          </a:p>
        </p:txBody>
      </p:sp>
      <p:pic>
        <p:nvPicPr>
          <p:cNvPr id="9" name="Picture 3" descr="C:\Documents and Settings\User\Рабочий стол\Для проекта\DSCN0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86256"/>
            <a:ext cx="3000396" cy="2250297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2017\IMG_0569.jpg"/>
          <p:cNvPicPr>
            <a:picLocks noChangeAspect="1" noChangeArrowheads="1"/>
          </p:cNvPicPr>
          <p:nvPr/>
        </p:nvPicPr>
        <p:blipFill>
          <a:blip r:embed="rId3" cstate="print"/>
          <a:srcRect t="2568"/>
          <a:stretch>
            <a:fillRect/>
          </a:stretch>
        </p:blipFill>
        <p:spPr bwMode="auto">
          <a:xfrm>
            <a:off x="642910" y="3981316"/>
            <a:ext cx="3643338" cy="2662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Курсовая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Учитель\Мои документы\My Pictures\Samsung\_20170607_1424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85555" y="-828001"/>
            <a:ext cx="4000528" cy="5656530"/>
          </a:xfrm>
          <a:prstGeom prst="rect">
            <a:avLst/>
          </a:prstGeom>
          <a:noFill/>
        </p:spPr>
      </p:pic>
      <p:pic>
        <p:nvPicPr>
          <p:cNvPr id="7171" name="Picture 3" descr="C:\Documents and Settings\Учитель\Мои документы\My Pictures\Samsung\_20170607_14224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2574" y="860476"/>
            <a:ext cx="3781044" cy="5346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572140"/>
            <a:ext cx="8454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«Методика обучения игре в шахматы в условиях реализации ФГОС» 72 ч.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«Системно – деятельностный подход во внеурочной деятельности в рамках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реализации ФГОС». 72 ч.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</a:rPr>
              <a:t>Внеклассная работа по предмету</a:t>
            </a:r>
            <a:endParaRPr lang="ru-RU" dirty="0"/>
          </a:p>
        </p:txBody>
      </p:sp>
      <p:pic>
        <p:nvPicPr>
          <p:cNvPr id="6146" name="Picture 2" descr="K:\Российские конкурсы\Знанио\Документ СЛ2317-279563-03 (Znanio.ru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1881502" cy="2643206"/>
          </a:xfrm>
          <a:prstGeom prst="rect">
            <a:avLst/>
          </a:prstGeom>
          <a:noFill/>
        </p:spPr>
      </p:pic>
      <p:pic>
        <p:nvPicPr>
          <p:cNvPr id="6147" name="Picture 3" descr="K:\Российские конкурсы\Знанио\Документ СЛ3317-282155-04 (Znanio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857232"/>
            <a:ext cx="1928826" cy="2709690"/>
          </a:xfrm>
          <a:prstGeom prst="rect">
            <a:avLst/>
          </a:prstGeom>
          <a:noFill/>
        </p:spPr>
      </p:pic>
      <p:pic>
        <p:nvPicPr>
          <p:cNvPr id="8" name="Picture 2" descr="C:\Documents and Settings\Учитель\Мои документы\My Pictures\Samsung\_20170414_15360301.jpg"/>
          <p:cNvPicPr>
            <a:picLocks noChangeAspect="1" noChangeArrowheads="1"/>
          </p:cNvPicPr>
          <p:nvPr/>
        </p:nvPicPr>
        <p:blipFill>
          <a:blip r:embed="rId4" cstate="print"/>
          <a:srcRect l="4499" t="795" b="1591"/>
          <a:stretch>
            <a:fillRect/>
          </a:stretch>
        </p:blipFill>
        <p:spPr bwMode="auto">
          <a:xfrm>
            <a:off x="2428860" y="3714752"/>
            <a:ext cx="1977231" cy="2857519"/>
          </a:xfrm>
          <a:prstGeom prst="rect">
            <a:avLst/>
          </a:prstGeom>
          <a:noFill/>
        </p:spPr>
      </p:pic>
      <p:pic>
        <p:nvPicPr>
          <p:cNvPr id="6148" name="Picture 4" descr="K:\Российские конкурсы\Мириады знаний-16\Диплом проекта infourok.ru № 99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2019157" cy="2857520"/>
          </a:xfrm>
          <a:prstGeom prst="rect">
            <a:avLst/>
          </a:prstGeom>
          <a:noFill/>
        </p:spPr>
      </p:pic>
      <p:pic>
        <p:nvPicPr>
          <p:cNvPr id="10" name="Picture 5" descr="K:\Российские конкурсы\Мириады знаний-16\матем\Благодарность проекта infourok.ru № KГ-90686.jpg"/>
          <p:cNvPicPr>
            <a:picLocks noChangeAspect="1" noChangeArrowheads="1"/>
          </p:cNvPicPr>
          <p:nvPr/>
        </p:nvPicPr>
        <p:blipFill>
          <a:blip r:embed="rId6" cstate="print"/>
          <a:srcRect l="1179" t="521" r="1474" b="625"/>
          <a:stretch>
            <a:fillRect/>
          </a:stretch>
        </p:blipFill>
        <p:spPr bwMode="auto">
          <a:xfrm>
            <a:off x="4714876" y="857232"/>
            <a:ext cx="1891262" cy="2717939"/>
          </a:xfrm>
          <a:prstGeom prst="rect">
            <a:avLst/>
          </a:prstGeom>
          <a:noFill/>
        </p:spPr>
      </p:pic>
      <p:pic>
        <p:nvPicPr>
          <p:cNvPr id="11" name="Picture 4" descr="K:\Российские конкурсы\Знанио\Документ ПГ317-21333-09 (Znanio.ru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785794"/>
            <a:ext cx="2020140" cy="2714644"/>
          </a:xfrm>
          <a:prstGeom prst="rect">
            <a:avLst/>
          </a:prstGeom>
          <a:noFill/>
        </p:spPr>
      </p:pic>
      <p:pic>
        <p:nvPicPr>
          <p:cNvPr id="12" name="Picture 3" descr="C:\Documents and Settings\Учитель\Мои документы\My Pictures\Samsung\_20170521_20584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643314"/>
            <a:ext cx="207179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</a:rPr>
              <a:t>Воспитательная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 работа</a:t>
            </a:r>
            <a:endParaRPr lang="ru-RU" dirty="0"/>
          </a:p>
        </p:txBody>
      </p:sp>
      <p:pic>
        <p:nvPicPr>
          <p:cNvPr id="5122" name="Picture 2" descr="C:\Documents and Settings\Учитель\Мои документы\My Pictures\Samsung\_20170421_1309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2268626" cy="3207715"/>
          </a:xfrm>
          <a:prstGeom prst="rect">
            <a:avLst/>
          </a:prstGeom>
          <a:noFill/>
        </p:spPr>
      </p:pic>
      <p:pic>
        <p:nvPicPr>
          <p:cNvPr id="5123" name="Picture 3" descr="C:\Documents and Settings\Учитель\Мои документы\My Pictures\Samsung\_20170414_153649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189" r="952" b="1683"/>
          <a:stretch>
            <a:fillRect/>
          </a:stretch>
        </p:blipFill>
        <p:spPr bwMode="auto">
          <a:xfrm>
            <a:off x="271063" y="3714752"/>
            <a:ext cx="1923535" cy="2879645"/>
          </a:xfrm>
          <a:prstGeom prst="rect">
            <a:avLst/>
          </a:prstGeom>
          <a:noFill/>
        </p:spPr>
      </p:pic>
      <p:pic>
        <p:nvPicPr>
          <p:cNvPr id="5124" name="Picture 4" descr="C:\Documents and Settings\Учитель\Мои документы\My Pictures\Samsung\_20170309_13250601.jpg"/>
          <p:cNvPicPr>
            <a:picLocks noChangeAspect="1" noChangeArrowheads="1"/>
          </p:cNvPicPr>
          <p:nvPr/>
        </p:nvPicPr>
        <p:blipFill>
          <a:blip r:embed="rId4" cstate="print"/>
          <a:srcRect l="8093" t="2020" r="952" b="3367"/>
          <a:stretch>
            <a:fillRect/>
          </a:stretch>
        </p:blipFill>
        <p:spPr bwMode="auto">
          <a:xfrm>
            <a:off x="6786578" y="3643314"/>
            <a:ext cx="2014862" cy="2963428"/>
          </a:xfrm>
          <a:prstGeom prst="rect">
            <a:avLst/>
          </a:prstGeom>
          <a:noFill/>
        </p:spPr>
      </p:pic>
      <p:pic>
        <p:nvPicPr>
          <p:cNvPr id="5125" name="Picture 5" descr="C:\Documents and Settings\Учитель\Мои документы\My Pictures\Samsung\_20170109_11081801.jpg"/>
          <p:cNvPicPr>
            <a:picLocks noChangeAspect="1" noChangeArrowheads="1"/>
          </p:cNvPicPr>
          <p:nvPr/>
        </p:nvPicPr>
        <p:blipFill>
          <a:blip r:embed="rId5" cstate="print"/>
          <a:srcRect l="7617" t="1347" b="1683"/>
          <a:stretch>
            <a:fillRect/>
          </a:stretch>
        </p:blipFill>
        <p:spPr bwMode="auto">
          <a:xfrm>
            <a:off x="6602186" y="328942"/>
            <a:ext cx="2095828" cy="3110494"/>
          </a:xfrm>
          <a:prstGeom prst="rect">
            <a:avLst/>
          </a:prstGeom>
          <a:noFill/>
        </p:spPr>
      </p:pic>
      <p:pic>
        <p:nvPicPr>
          <p:cNvPr id="5126" name="Picture 6" descr="C:\Documents and Settings\Учитель\Мои документы\My Pictures\Samsung\_20161122_16244201.jpg"/>
          <p:cNvPicPr>
            <a:picLocks noChangeAspect="1" noChangeArrowheads="1"/>
          </p:cNvPicPr>
          <p:nvPr/>
        </p:nvPicPr>
        <p:blipFill>
          <a:blip r:embed="rId6" cstate="print"/>
          <a:srcRect l="5713" t="2020" r="476" b="1683"/>
          <a:stretch>
            <a:fillRect/>
          </a:stretch>
        </p:blipFill>
        <p:spPr bwMode="auto">
          <a:xfrm>
            <a:off x="4572000" y="3643314"/>
            <a:ext cx="2029764" cy="2945999"/>
          </a:xfrm>
          <a:prstGeom prst="rect">
            <a:avLst/>
          </a:prstGeom>
          <a:noFill/>
        </p:spPr>
      </p:pic>
      <p:pic>
        <p:nvPicPr>
          <p:cNvPr id="5127" name="Picture 7" descr="C:\Documents and Settings\Учитель\Мои документы\My Pictures\Samsung\_20170109_11091207.jpg"/>
          <p:cNvPicPr>
            <a:picLocks noChangeAspect="1" noChangeArrowheads="1"/>
          </p:cNvPicPr>
          <p:nvPr/>
        </p:nvPicPr>
        <p:blipFill>
          <a:blip r:embed="rId7" cstate="print"/>
          <a:srcRect l="6665" t="1010" b="2020"/>
          <a:stretch>
            <a:fillRect/>
          </a:stretch>
        </p:blipFill>
        <p:spPr bwMode="auto">
          <a:xfrm>
            <a:off x="2428860" y="3714752"/>
            <a:ext cx="194520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</a:rPr>
              <a:t>Обобщение и распространение опыта</a:t>
            </a:r>
          </a:p>
        </p:txBody>
      </p:sp>
      <p:pic>
        <p:nvPicPr>
          <p:cNvPr id="1026" name="Picture 2" descr="C:\Documents and Settings\Учитель\Мои документы\My Pictures\Samsung\Свидетельство проекта infourok.ru №597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5794"/>
            <a:ext cx="2339089" cy="3286148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Мои документы\My Pictures\Samsung\96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2375018" cy="3214710"/>
          </a:xfrm>
          <a:prstGeom prst="rect">
            <a:avLst/>
          </a:prstGeom>
          <a:noFill/>
        </p:spPr>
      </p:pic>
      <p:pic>
        <p:nvPicPr>
          <p:cNvPr id="1028" name="Picture 4" descr="J:\Дипломы\Сертификат проекта infourok.ru № ДБ-031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85794"/>
            <a:ext cx="2418398" cy="3397568"/>
          </a:xfrm>
          <a:prstGeom prst="rect">
            <a:avLst/>
          </a:prstGeom>
          <a:noFill/>
        </p:spPr>
      </p:pic>
      <p:pic>
        <p:nvPicPr>
          <p:cNvPr id="1029" name="Picture 5" descr="J:\Дипломы\69725.jpeg"/>
          <p:cNvPicPr>
            <a:picLocks noChangeAspect="1" noChangeArrowheads="1"/>
          </p:cNvPicPr>
          <p:nvPr/>
        </p:nvPicPr>
        <p:blipFill>
          <a:blip r:embed="rId5" cstate="print"/>
          <a:srcRect l="476" t="2021" r="476" b="674"/>
          <a:stretch>
            <a:fillRect/>
          </a:stretch>
        </p:blipFill>
        <p:spPr bwMode="auto">
          <a:xfrm>
            <a:off x="4429124" y="3571876"/>
            <a:ext cx="2246113" cy="3119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Общероссийские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педагогические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Учитель\Мои документы\My Pictures\Samsung\_20161207_122108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85" t="3367" r="2856" b="5050"/>
          <a:stretch>
            <a:fillRect/>
          </a:stretch>
        </p:blipFill>
        <p:spPr bwMode="auto">
          <a:xfrm>
            <a:off x="6484570" y="142853"/>
            <a:ext cx="2305216" cy="3214710"/>
          </a:xfrm>
          <a:prstGeom prst="rect">
            <a:avLst/>
          </a:prstGeom>
          <a:noFill/>
        </p:spPr>
      </p:pic>
      <p:pic>
        <p:nvPicPr>
          <p:cNvPr id="2053" name="Picture 5" descr="C:\Documents and Settings\Учитель\Мои документы\My Pictures\Samsung\_20161207_12220007.jpg"/>
          <p:cNvPicPr>
            <a:picLocks noChangeAspect="1" noChangeArrowheads="1"/>
          </p:cNvPicPr>
          <p:nvPr/>
        </p:nvPicPr>
        <p:blipFill>
          <a:blip r:embed="rId4" cstate="print"/>
          <a:srcRect l="2380" t="673" r="952" b="1683"/>
          <a:stretch>
            <a:fillRect/>
          </a:stretch>
        </p:blipFill>
        <p:spPr bwMode="auto">
          <a:xfrm>
            <a:off x="214282" y="214290"/>
            <a:ext cx="2286016" cy="3264460"/>
          </a:xfrm>
          <a:prstGeom prst="rect">
            <a:avLst/>
          </a:prstGeom>
          <a:noFill/>
        </p:spPr>
      </p:pic>
      <p:pic>
        <p:nvPicPr>
          <p:cNvPr id="2054" name="Picture 6" descr="C:\Documents and Settings\Учитель\Мои документы\My Pictures\Samsung\7825.jpeg"/>
          <p:cNvPicPr>
            <a:picLocks noChangeAspect="1" noChangeArrowheads="1"/>
          </p:cNvPicPr>
          <p:nvPr/>
        </p:nvPicPr>
        <p:blipFill>
          <a:blip r:embed="rId5" cstate="print"/>
          <a:srcRect l="953" t="337" r="953" b="1011"/>
          <a:stretch>
            <a:fillRect/>
          </a:stretch>
        </p:blipFill>
        <p:spPr bwMode="auto">
          <a:xfrm>
            <a:off x="214282" y="3500438"/>
            <a:ext cx="2259049" cy="3211832"/>
          </a:xfrm>
          <a:prstGeom prst="rect">
            <a:avLst/>
          </a:prstGeom>
          <a:noFill/>
        </p:spPr>
      </p:pic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500826" y="3214686"/>
          <a:ext cx="2428892" cy="343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6" imgW="5667146" imgH="8019898" progId="AcroExch.Document.7">
                  <p:embed/>
                </p:oleObj>
              </mc:Choice>
              <mc:Fallback>
                <p:oleObj name="Acrobat Document" r:id="rId6" imgW="5667146" imgH="8019898" progId="AcroExch.Document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3214686"/>
                        <a:ext cx="2428892" cy="3437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 descr="J:\Дипломы\26292.jpeg"/>
          <p:cNvPicPr>
            <a:picLocks noChangeAspect="1" noChangeArrowheads="1"/>
          </p:cNvPicPr>
          <p:nvPr/>
        </p:nvPicPr>
        <p:blipFill>
          <a:blip r:embed="rId8" cstate="print"/>
          <a:srcRect l="476" t="337" r="476" b="1011"/>
          <a:stretch>
            <a:fillRect/>
          </a:stretch>
        </p:blipFill>
        <p:spPr bwMode="auto">
          <a:xfrm>
            <a:off x="3357554" y="3500438"/>
            <a:ext cx="2246113" cy="3162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</a:rPr>
              <a:t>Обобщение и распространение опыта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714356"/>
            <a:ext cx="878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Представлен опыт работы по теме: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«Формирование базовых математических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компетенций при изучении геометрии  в 5-6 классах»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   марафоне педагогических идей учителей Зимовниковского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 descr="C:\Documents and Settings\Учитель\Мои документы\My Pictures\Samsung\_20170521_20592907.jpg"/>
          <p:cNvPicPr>
            <a:picLocks noChangeAspect="1" noChangeArrowheads="1"/>
          </p:cNvPicPr>
          <p:nvPr/>
        </p:nvPicPr>
        <p:blipFill>
          <a:blip r:embed="rId2" cstate="print"/>
          <a:srcRect l="8093" t="1683" b="4040"/>
          <a:stretch>
            <a:fillRect/>
          </a:stretch>
        </p:blipFill>
        <p:spPr bwMode="auto">
          <a:xfrm>
            <a:off x="428596" y="1643050"/>
            <a:ext cx="3475053" cy="5040157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928934"/>
            <a:ext cx="4476619" cy="335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210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Тема Office</vt:lpstr>
      <vt:lpstr>Acrobat Document</vt:lpstr>
      <vt:lpstr>  учитель математики Терещенко Вита Витальевна</vt:lpstr>
      <vt:lpstr>Проблема, над которой работаю и способы ее решения. </vt:lpstr>
      <vt:lpstr>Используемые образовательные технологии</vt:lpstr>
      <vt:lpstr>Курсовая  подготовка</vt:lpstr>
      <vt:lpstr>Внеклассная работа по предмету</vt:lpstr>
      <vt:lpstr>Воспитательная  работа</vt:lpstr>
      <vt:lpstr>Обобщение и распространение опыта</vt:lpstr>
      <vt:lpstr>Общероссийские педагогические  конкурсы</vt:lpstr>
      <vt:lpstr>Обобщение и распространение опыта</vt:lpstr>
      <vt:lpstr>Презентация PowerPoint</vt:lpstr>
      <vt:lpstr>  Результаты работы 2016 -2017 уч.год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математики Терещенко Вита Витальевна</dc:title>
  <dc:creator>user</dc:creator>
  <cp:lastModifiedBy>user</cp:lastModifiedBy>
  <cp:revision>61</cp:revision>
  <dcterms:modified xsi:type="dcterms:W3CDTF">2018-03-23T10:00:22Z</dcterms:modified>
</cp:coreProperties>
</file>